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587" r:id="rId4"/>
    <p:sldId id="593" r:id="rId5"/>
    <p:sldId id="588" r:id="rId6"/>
    <p:sldId id="590" r:id="rId7"/>
    <p:sldId id="589" r:id="rId8"/>
    <p:sldId id="591" r:id="rId9"/>
    <p:sldId id="592" r:id="rId10"/>
    <p:sldId id="596" r:id="rId11"/>
    <p:sldId id="594" r:id="rId12"/>
    <p:sldId id="597" r:id="rId13"/>
    <p:sldId id="598" r:id="rId14"/>
    <p:sldId id="599" r:id="rId15"/>
    <p:sldId id="600" r:id="rId16"/>
    <p:sldId id="602" r:id="rId17"/>
    <p:sldId id="603" r:id="rId18"/>
    <p:sldId id="606" r:id="rId19"/>
    <p:sldId id="608" r:id="rId20"/>
    <p:sldId id="607" r:id="rId21"/>
    <p:sldId id="609" r:id="rId22"/>
    <p:sldId id="610" r:id="rId23"/>
    <p:sldId id="611" r:id="rId24"/>
    <p:sldId id="613" r:id="rId25"/>
    <p:sldId id="614" r:id="rId26"/>
    <p:sldId id="615" r:id="rId27"/>
    <p:sldId id="616" r:id="rId28"/>
    <p:sldId id="617" r:id="rId29"/>
    <p:sldId id="618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630" r:id="rId41"/>
    <p:sldId id="631" r:id="rId42"/>
    <p:sldId id="586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Видове услуги за комуникация в реално време" id="{4A7CF05F-0E87-46D0-ADBC-8A44DFDA05C9}">
          <p14:sldIdLst>
            <p14:sldId id="587"/>
            <p14:sldId id="593"/>
            <p14:sldId id="588"/>
            <p14:sldId id="590"/>
            <p14:sldId id="589"/>
            <p14:sldId id="591"/>
            <p14:sldId id="592"/>
            <p14:sldId id="596"/>
            <p14:sldId id="594"/>
            <p14:sldId id="597"/>
          </p14:sldIdLst>
        </p14:section>
        <p14:section name="Discord" id="{EB4F6036-01D1-4D6A-B2CE-3AD696655FC0}">
          <p14:sldIdLst>
            <p14:sldId id="598"/>
            <p14:sldId id="599"/>
            <p14:sldId id="600"/>
            <p14:sldId id="602"/>
            <p14:sldId id="603"/>
            <p14:sldId id="606"/>
            <p14:sldId id="608"/>
            <p14:sldId id="607"/>
            <p14:sldId id="609"/>
            <p14:sldId id="610"/>
            <p14:sldId id="611"/>
            <p14:sldId id="613"/>
            <p14:sldId id="614"/>
            <p14:sldId id="615"/>
            <p14:sldId id="616"/>
            <p14:sldId id="617"/>
            <p14:sldId id="618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Правила за сигурност в интернет" id="{7C32DE59-83A9-4DC6-A952-B0B6D55B5598}">
          <p14:sldIdLst>
            <p14:sldId id="628"/>
            <p14:sldId id="629"/>
            <p14:sldId id="630"/>
            <p14:sldId id="631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14" autoAdjust="0"/>
  </p:normalViewPr>
  <p:slideViewPr>
    <p:cSldViewPr showGuides="1">
      <p:cViewPr varScale="1">
        <p:scale>
          <a:sx n="105" d="100"/>
          <a:sy n="105" d="100"/>
        </p:scale>
        <p:origin x="864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575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72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118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2877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Правила за сигурност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73" y="321501"/>
            <a:ext cx="9591254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Средства за комуникация в реално време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1026" name="Picture 2" descr="What is Real Time Communication (RTC) ? - ZEGOCLOU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b="122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програми</a:t>
            </a:r>
            <a:r>
              <a:rPr lang="bg-BG" dirty="0"/>
              <a:t>, които използват </a:t>
            </a:r>
            <a:r>
              <a:rPr lang="en-US" b="1" dirty="0"/>
              <a:t>VoIP</a:t>
            </a:r>
            <a:r>
              <a:rPr lang="en-US" dirty="0"/>
              <a:t>/</a:t>
            </a:r>
            <a:r>
              <a:rPr lang="en-US" b="1" dirty="0"/>
              <a:t>mVoIP</a:t>
            </a:r>
            <a:r>
              <a:rPr lang="en-US" dirty="0"/>
              <a:t> </a:t>
            </a:r>
            <a:r>
              <a:rPr lang="bg-BG" dirty="0"/>
              <a:t>са:</a:t>
            </a:r>
            <a:endParaRPr lang="en-US" dirty="0"/>
          </a:p>
          <a:p>
            <a:pPr lvl="1"/>
            <a:r>
              <a:rPr lang="en-US" dirty="0"/>
              <a:t>Skype</a:t>
            </a:r>
          </a:p>
          <a:p>
            <a:pPr lvl="1"/>
            <a:r>
              <a:rPr lang="en-US" dirty="0"/>
              <a:t>Viber</a:t>
            </a:r>
          </a:p>
          <a:p>
            <a:pPr lvl="1"/>
            <a:r>
              <a:rPr lang="en-US" dirty="0"/>
              <a:t>Facebook Messenger</a:t>
            </a:r>
          </a:p>
          <a:p>
            <a:pPr lvl="1"/>
            <a:r>
              <a:rPr lang="en-US" dirty="0"/>
              <a:t>Discord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</a:t>
            </a:r>
            <a:r>
              <a:rPr lang="en-US" dirty="0"/>
              <a:t>VoIP</a:t>
            </a:r>
            <a:r>
              <a:rPr lang="bg-BG" dirty="0"/>
              <a:t>/</a:t>
            </a:r>
            <a:r>
              <a:rPr lang="en-US" dirty="0"/>
              <a:t>mVoIP</a:t>
            </a:r>
          </a:p>
        </p:txBody>
      </p:sp>
      <p:pic>
        <p:nvPicPr>
          <p:cNvPr id="3076" name="Picture 4" descr="Файл:Skype logo (2019–present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29" y="2136279"/>
            <a:ext cx="1951296" cy="19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ber - Free social media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00" y="1826649"/>
            <a:ext cx="2586978" cy="25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fine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72" y="4501077"/>
            <a:ext cx="2005923" cy="20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7147842" y="4453045"/>
            <a:ext cx="2278158" cy="22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45598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Размяна на мигновени съобщения </a:t>
            </a:r>
            <a:r>
              <a:rPr lang="en-US" dirty="0"/>
              <a:t>(</a:t>
            </a:r>
            <a:r>
              <a:rPr lang="en-US" b="1" dirty="0"/>
              <a:t>Instant Messaging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ru-RU" dirty="0"/>
              <a:t>вид </a:t>
            </a:r>
            <a:r>
              <a:rPr lang="ru-RU" b="1" dirty="0"/>
              <a:t>онлайн чат </a:t>
            </a:r>
            <a:r>
              <a:rPr lang="ru-RU" dirty="0"/>
              <a:t>за изпращане на текстови съобщения, файлове и картички в </a:t>
            </a:r>
            <a:r>
              <a:rPr lang="ru-RU" b="1" dirty="0"/>
              <a:t>реално време</a:t>
            </a:r>
          </a:p>
          <a:p>
            <a:pPr lvl="1">
              <a:spcAft>
                <a:spcPts val="0"/>
              </a:spcAft>
            </a:pPr>
            <a:r>
              <a:rPr lang="ru-RU" dirty="0"/>
              <a:t>Възможност за </a:t>
            </a:r>
            <a:r>
              <a:rPr lang="ru-RU" b="1" dirty="0"/>
              <a:t>едновременно участие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/>
              <a:t>    в разговори</a:t>
            </a:r>
          </a:p>
          <a:p>
            <a:r>
              <a:rPr lang="ru-RU" dirty="0"/>
              <a:t>За разлика от </a:t>
            </a:r>
            <a:r>
              <a:rPr lang="en-US" b="1" dirty="0"/>
              <a:t>IRC</a:t>
            </a:r>
            <a:r>
              <a:rPr lang="en-US" dirty="0"/>
              <a:t>, </a:t>
            </a:r>
            <a:r>
              <a:rPr lang="ru-RU" dirty="0"/>
              <a:t>всички потребители се </a:t>
            </a:r>
            <a:r>
              <a:rPr lang="ru-RU" b="1" dirty="0"/>
              <a:t>регистрират</a:t>
            </a:r>
            <a:r>
              <a:rPr lang="ru-RU" dirty="0"/>
              <a:t> в </a:t>
            </a:r>
            <a:r>
              <a:rPr lang="ru-RU" b="1" dirty="0"/>
              <a:t>общо приложение </a:t>
            </a:r>
            <a:r>
              <a:rPr lang="ru-RU" dirty="0"/>
              <a:t>и могат да изпращат съобщения един на друг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Размяна на мигновени съобщения</a:t>
            </a:r>
            <a:endParaRPr lang="en-US" dirty="0"/>
          </a:p>
        </p:txBody>
      </p:sp>
      <p:pic>
        <p:nvPicPr>
          <p:cNvPr id="4102" name="Picture 6" descr="Tip of the Week: How Instant Messaging Can Be Used to Improve Workplace  Collaboration - Business Technology, Gadgets, and IT Best Practices from  Grove Networks Blog | Miami | Grove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15" y="1449000"/>
            <a:ext cx="3450000" cy="34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програми</a:t>
            </a:r>
            <a:r>
              <a:rPr lang="bg-BG" dirty="0"/>
              <a:t> за мигновени съобщения са:</a:t>
            </a:r>
          </a:p>
          <a:p>
            <a:pPr lvl="1"/>
            <a:r>
              <a:rPr lang="en-US" dirty="0"/>
              <a:t>WhatsApp</a:t>
            </a:r>
          </a:p>
          <a:p>
            <a:pPr lvl="1"/>
            <a:r>
              <a:rPr lang="en-US" dirty="0"/>
              <a:t>Telegram</a:t>
            </a:r>
          </a:p>
          <a:p>
            <a:pPr lvl="1"/>
            <a:r>
              <a:rPr lang="en-US" dirty="0"/>
              <a:t>Viber</a:t>
            </a:r>
          </a:p>
          <a:p>
            <a:pPr lvl="1"/>
            <a:r>
              <a:rPr lang="en-US" dirty="0"/>
              <a:t>Discord</a:t>
            </a:r>
          </a:p>
          <a:p>
            <a:pPr lvl="1"/>
            <a:r>
              <a:rPr lang="en-US" dirty="0"/>
              <a:t>Snapchat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Програми за размяна на мигновени съобщения</a:t>
            </a:r>
            <a:endParaRPr lang="en-US" dirty="0"/>
          </a:p>
        </p:txBody>
      </p:sp>
      <p:pic>
        <p:nvPicPr>
          <p:cNvPr id="5122" name="Picture 2" descr="Category:WhatsApp –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50" y="1908477"/>
            <a:ext cx="2295000" cy="23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Телеграм – Уикипедия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2075844"/>
            <a:ext cx="1967438" cy="19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6502725" y="4317009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napchat Logo PNG Vector (EPS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000" y="4468323"/>
            <a:ext cx="1926355" cy="19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iber - Free social media ic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4424" r="8819" b="3994"/>
          <a:stretch/>
        </p:blipFill>
        <p:spPr bwMode="auto">
          <a:xfrm>
            <a:off x="3729270" y="4317008"/>
            <a:ext cx="2186729" cy="23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Мултифункционална платформа за комуникация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pic>
        <p:nvPicPr>
          <p:cNvPr id="7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4950225" y="1494000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5598" cy="5528766"/>
          </a:xfrm>
        </p:spPr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Discord</a:t>
            </a:r>
            <a:r>
              <a:rPr lang="ru-RU" dirty="0"/>
              <a:t> – безплатна </a:t>
            </a:r>
            <a:r>
              <a:rPr lang="ru-RU" b="1" dirty="0"/>
              <a:t>платформа</a:t>
            </a:r>
            <a:r>
              <a:rPr lang="ru-RU" dirty="0"/>
              <a:t> за </a:t>
            </a:r>
            <a:r>
              <a:rPr lang="ru-RU" b="1" dirty="0"/>
              <a:t>текстова</a:t>
            </a:r>
            <a:r>
              <a:rPr lang="ru-RU" dirty="0"/>
              <a:t>, </a:t>
            </a:r>
            <a:r>
              <a:rPr lang="ru-RU" b="1" dirty="0"/>
              <a:t>гласова</a:t>
            </a:r>
            <a:r>
              <a:rPr lang="ru-RU" dirty="0"/>
              <a:t> и </a:t>
            </a:r>
            <a:r>
              <a:rPr lang="ru-RU" b="1" dirty="0"/>
              <a:t>видеовръзка</a:t>
            </a:r>
            <a:r>
              <a:rPr lang="ru-RU" dirty="0"/>
              <a:t> чрез интернет</a:t>
            </a:r>
          </a:p>
          <a:p>
            <a:pPr lvl="1"/>
            <a:r>
              <a:rPr lang="ru-RU" dirty="0"/>
              <a:t>Позволява </a:t>
            </a:r>
            <a:r>
              <a:rPr lang="ru-RU" b="1" dirty="0"/>
              <a:t>създаване</a:t>
            </a:r>
            <a:r>
              <a:rPr lang="ru-RU" dirty="0"/>
              <a:t> на </a:t>
            </a:r>
            <a:r>
              <a:rPr lang="ru-RU" b="1" dirty="0"/>
              <a:t>сървъри</a:t>
            </a:r>
            <a:r>
              <a:rPr lang="ru-RU" dirty="0"/>
              <a:t> с </a:t>
            </a:r>
            <a:r>
              <a:rPr lang="ru-RU" b="1" dirty="0"/>
              <a:t>текстови</a:t>
            </a:r>
            <a:r>
              <a:rPr lang="ru-RU" dirty="0"/>
              <a:t> и </a:t>
            </a:r>
            <a:r>
              <a:rPr lang="ru-RU" b="1" dirty="0"/>
              <a:t>гласови канали</a:t>
            </a:r>
          </a:p>
          <a:p>
            <a:pPr lvl="1"/>
            <a:r>
              <a:rPr lang="ru-RU" dirty="0"/>
              <a:t>Поддържа </a:t>
            </a:r>
            <a:r>
              <a:rPr lang="ru-RU" b="1" dirty="0"/>
              <a:t>споделяне</a:t>
            </a:r>
            <a:r>
              <a:rPr lang="ru-RU" dirty="0"/>
              <a:t> на </a:t>
            </a:r>
            <a:r>
              <a:rPr lang="ru-RU" b="1" dirty="0"/>
              <a:t>екрана</a:t>
            </a:r>
            <a:r>
              <a:rPr lang="ru-RU" dirty="0"/>
              <a:t> и </a:t>
            </a:r>
            <a:r>
              <a:rPr lang="ru-RU" b="1" dirty="0"/>
              <a:t>обмяна</a:t>
            </a:r>
            <a:r>
              <a:rPr lang="ru-RU" dirty="0"/>
              <a:t> на </a:t>
            </a:r>
            <a:r>
              <a:rPr lang="ru-RU" b="1" dirty="0"/>
              <a:t>файлове</a:t>
            </a:r>
          </a:p>
          <a:p>
            <a:r>
              <a:rPr lang="ru-RU" b="1" dirty="0"/>
              <a:t>Discord</a:t>
            </a:r>
            <a:r>
              <a:rPr lang="ru-RU" dirty="0"/>
              <a:t> стартира през </a:t>
            </a:r>
            <a:r>
              <a:rPr lang="ru-RU" b="1" dirty="0"/>
              <a:t>2015</a:t>
            </a:r>
            <a:r>
              <a:rPr lang="ru-RU" dirty="0"/>
              <a:t> г. и е наличен на множество езици, включително и български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Discord?</a:t>
            </a:r>
          </a:p>
        </p:txBody>
      </p:sp>
      <p:pic>
        <p:nvPicPr>
          <p:cNvPr id="1026" name="Picture 2" descr="Important Policy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00" y="4464000"/>
            <a:ext cx="4140000" cy="2173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Линк</a:t>
            </a:r>
            <a:r>
              <a:rPr lang="bg-BG" dirty="0"/>
              <a:t> за </a:t>
            </a:r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en-US" b="1" dirty="0"/>
              <a:t>Discord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https://discord.com/</a:t>
            </a:r>
            <a:endParaRPr lang="en-US" dirty="0"/>
          </a:p>
          <a:p>
            <a:r>
              <a:rPr lang="bg-BG" dirty="0"/>
              <a:t>Стартирайте инсталацията чрез </a:t>
            </a:r>
            <a:r>
              <a:rPr lang="en-US" b="1" dirty="0"/>
              <a:t>DiscordSetup.exe</a:t>
            </a:r>
            <a:endParaRPr lang="bg-BG" b="1" dirty="0"/>
          </a:p>
          <a:p>
            <a:pPr lvl="1"/>
            <a:r>
              <a:rPr lang="ru-RU" b="1" dirty="0"/>
              <a:t>Следвайте</a:t>
            </a:r>
            <a:r>
              <a:rPr lang="ru-RU" dirty="0"/>
              <a:t> </a:t>
            </a:r>
            <a:r>
              <a:rPr lang="ru-RU" b="1" dirty="0"/>
              <a:t>инструкциите</a:t>
            </a:r>
            <a:r>
              <a:rPr lang="ru-RU" dirty="0"/>
              <a:t> в диалоговия прозорец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Discord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5321" b="37975"/>
          <a:stretch/>
        </p:blipFill>
        <p:spPr>
          <a:xfrm>
            <a:off x="6603256" y="3519000"/>
            <a:ext cx="503782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0" y="3519000"/>
            <a:ext cx="591856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80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719667"/>
            <a:ext cx="6065892" cy="1754333"/>
          </a:xfrm>
        </p:spPr>
        <p:txBody>
          <a:bodyPr/>
          <a:lstStyle/>
          <a:p>
            <a:r>
              <a:rPr lang="bg-BG" dirty="0"/>
              <a:t>Създаване на профил в </a:t>
            </a:r>
            <a:r>
              <a:rPr lang="en-US" dirty="0"/>
              <a:t>Discord</a:t>
            </a:r>
          </a:p>
        </p:txBody>
      </p:sp>
      <p:pic>
        <p:nvPicPr>
          <p:cNvPr id="2050" name="Picture 2" descr="Register - Free commerce and shopp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200" y="1747199"/>
            <a:ext cx="2446800" cy="24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213" t="16752" r="14657" b="12128"/>
          <a:stretch/>
        </p:blipFill>
        <p:spPr>
          <a:xfrm>
            <a:off x="1438500" y="1342668"/>
            <a:ext cx="9315000" cy="53263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2226000" y="2003334"/>
            <a:ext cx="5090297" cy="1215000"/>
          </a:xfrm>
          <a:prstGeom prst="wedgeRoundRectCallout">
            <a:avLst>
              <a:gd name="adj1" fmla="val -21866"/>
              <a:gd name="adj2" fmla="val 36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програмата, е нужно да се регистрираме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016000" y="5094000"/>
            <a:ext cx="3330000" cy="1305000"/>
          </a:xfrm>
          <a:prstGeom prst="wedgeRoundRectCallout">
            <a:avLst>
              <a:gd name="adj1" fmla="val -75355"/>
              <a:gd name="adj2" fmla="val -61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избираме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01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/>
          <a:lstStyle/>
          <a:p>
            <a:r>
              <a:rPr lang="bg-BG" dirty="0"/>
              <a:t>Така се отваря </a:t>
            </a:r>
            <a:r>
              <a:rPr lang="bg-BG" b="1" dirty="0"/>
              <a:t>форма</a:t>
            </a:r>
            <a:r>
              <a:rPr lang="bg-BG" dirty="0"/>
              <a:t> за </a:t>
            </a:r>
            <a:r>
              <a:rPr lang="bg-BG" b="1" dirty="0"/>
              <a:t>попълване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за акаунта:</a:t>
            </a:r>
          </a:p>
          <a:p>
            <a:pPr lvl="1"/>
            <a:r>
              <a:rPr lang="en-US" b="1" dirty="0"/>
              <a:t>Email</a:t>
            </a:r>
            <a:r>
              <a:rPr lang="en-US" dirty="0"/>
              <a:t> (</a:t>
            </a:r>
            <a:r>
              <a:rPr lang="bg-BG" dirty="0"/>
              <a:t>имейл адрес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Username</a:t>
            </a:r>
            <a:r>
              <a:rPr lang="en-US" dirty="0"/>
              <a:t> (</a:t>
            </a:r>
            <a:r>
              <a:rPr lang="bg-BG" dirty="0"/>
              <a:t>потребителско име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Password</a:t>
            </a:r>
            <a:r>
              <a:rPr lang="en-US" dirty="0"/>
              <a:t> </a:t>
            </a:r>
            <a:r>
              <a:rPr lang="bg-BG" dirty="0"/>
              <a:t>(парола)</a:t>
            </a:r>
          </a:p>
          <a:p>
            <a:pPr lvl="1"/>
            <a:r>
              <a:rPr lang="en-US" b="1" dirty="0"/>
              <a:t>Date of birth </a:t>
            </a:r>
            <a:r>
              <a:rPr lang="en-US" dirty="0"/>
              <a:t>(</a:t>
            </a:r>
            <a:r>
              <a:rPr lang="bg-BG" dirty="0"/>
              <a:t>дата на раждане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80" y="1196125"/>
            <a:ext cx="3915000" cy="55587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166000" y="1899000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66000" y="313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66000" y="376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6000" y="439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8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00" y="1317375"/>
            <a:ext cx="9855000" cy="533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325703" y="1629000"/>
            <a:ext cx="6300000" cy="2025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успешна регистрация ще трябва да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потвърдите акаунта </a:t>
            </a: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си, като използвате имейл съобщението, което ще получите от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014234" cy="5207396"/>
          </a:xfrm>
        </p:spPr>
        <p:txBody>
          <a:bodyPr/>
          <a:lstStyle/>
          <a:p>
            <a:r>
              <a:rPr lang="bg-BG" dirty="0"/>
              <a:t>͏Видове </a:t>
            </a:r>
            <a:r>
              <a:rPr lang="bg-BG" b="1" dirty="0"/>
              <a:t>услуги</a:t>
            </a:r>
            <a:r>
              <a:rPr lang="bg-BG" dirty="0"/>
              <a:t> за </a:t>
            </a:r>
            <a:r>
              <a:rPr lang="bg-BG" b="1" dirty="0"/>
              <a:t>комуникация</a:t>
            </a:r>
            <a:r>
              <a:rPr lang="bg-BG" dirty="0"/>
              <a:t> в </a:t>
            </a:r>
            <a:r>
              <a:rPr lang="bg-BG" b="1" dirty="0"/>
              <a:t>реално време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Discord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Правила за </a:t>
            </a:r>
            <a:r>
              <a:rPr lang="bg-BG" b="1" dirty="0"/>
              <a:t>сигурност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7" y="1269000"/>
            <a:ext cx="9792746" cy="54201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6051000" y="4329000"/>
            <a:ext cx="4610027" cy="1620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вече разполагате с напълно активиран акаунт, готов за комуникация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241000" y="3338387"/>
            <a:ext cx="6065892" cy="855613"/>
          </a:xfrm>
        </p:spPr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061000" y="1764000"/>
            <a:ext cx="6390000" cy="1461380"/>
          </a:xfrm>
        </p:spPr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954000"/>
            <a:ext cx="3870000" cy="38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2686" r="67460" b="-1"/>
          <a:stretch/>
        </p:blipFill>
        <p:spPr>
          <a:xfrm>
            <a:off x="2721000" y="3249000"/>
            <a:ext cx="5866677" cy="27257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7266000" y="1674000"/>
            <a:ext cx="3960000" cy="1440000"/>
          </a:xfrm>
          <a:prstGeom prst="wedgeRoundRectCallout">
            <a:avLst>
              <a:gd name="adj1" fmla="val -46810"/>
              <a:gd name="adj2" fmla="val 1498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долния ляв ъгъл се намират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23315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196000" y="1944000"/>
            <a:ext cx="4005000" cy="1080000"/>
          </a:xfrm>
          <a:prstGeom prst="wedgeRoundRectCallout">
            <a:avLst>
              <a:gd name="adj1" fmla="val -15492"/>
              <a:gd name="adj2" fmla="val 38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отварят настройките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396000" y="4599000"/>
            <a:ext cx="5625000" cy="1080000"/>
          </a:xfrm>
          <a:prstGeom prst="wedgeRoundRectCallout">
            <a:avLst>
              <a:gd name="adj1" fmla="val -61584"/>
              <a:gd name="adj2" fmla="val -139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можем да променим езика на програмата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23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01000" y="3986777"/>
            <a:ext cx="4005000" cy="1125000"/>
          </a:xfrm>
          <a:prstGeom prst="wedgeRoundRectCallout">
            <a:avLst>
              <a:gd name="adj1" fmla="val -40226"/>
              <a:gd name="adj2" fmla="val -829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Намираме български език и го селектираме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64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1" y="1224001"/>
            <a:ext cx="9945000" cy="550440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916000" y="5004000"/>
            <a:ext cx="4860000" cy="1125000"/>
          </a:xfrm>
          <a:prstGeom prst="wedgeRoundRectCallout">
            <a:avLst>
              <a:gd name="adj1" fmla="val -22510"/>
              <a:gd name="adj2" fmla="val 447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програмата вече е изцяло на нашия роден език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436669" y="3042795"/>
            <a:ext cx="5674554" cy="1826206"/>
          </a:xfrm>
        </p:spPr>
        <p:txBody>
          <a:bodyPr/>
          <a:lstStyle/>
          <a:p>
            <a:r>
              <a:rPr lang="bg-BG" dirty="0"/>
              <a:t>Добавяне и комуникация с приятели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Работа с </a:t>
            </a:r>
            <a:r>
              <a:rPr lang="en-US" dirty="0"/>
              <a:t>Discord</a:t>
            </a:r>
          </a:p>
        </p:txBody>
      </p:sp>
      <p:pic>
        <p:nvPicPr>
          <p:cNvPr id="3074" name="Picture 2" descr="Call - Free us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00" y="1590900"/>
            <a:ext cx="2554700" cy="25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приятел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207" r="16517" b="66481"/>
          <a:stretch/>
        </p:blipFill>
        <p:spPr>
          <a:xfrm>
            <a:off x="1281000" y="3234700"/>
            <a:ext cx="9489519" cy="2970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5466000" y="1501552"/>
            <a:ext cx="5900297" cy="1215000"/>
          </a:xfrm>
          <a:prstGeom prst="wedgeRoundRectCallout">
            <a:avLst>
              <a:gd name="adj1" fmla="val 22057"/>
              <a:gd name="adj2" fmla="val 1220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добавим приятели, избираме менюто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 приятел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31000" y="1911200"/>
            <a:ext cx="4234181" cy="1098101"/>
          </a:xfrm>
          <a:prstGeom prst="wedgeRoundRectCallout">
            <a:avLst>
              <a:gd name="adj1" fmla="val -5836"/>
              <a:gd name="adj2" fmla="val 2417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Въвеждаме неговото потребителско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5290368"/>
            <a:ext cx="6388307" cy="52363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347903" y="3714350"/>
            <a:ext cx="5670000" cy="1096368"/>
          </a:xfrm>
          <a:prstGeom prst="wedgeRoundRectCallout">
            <a:avLst>
              <a:gd name="adj1" fmla="val -21057"/>
              <a:gd name="adj2" fmla="val 8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Изпрати заявка за приятелство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78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Когато другият потребител </a:t>
            </a:r>
            <a:r>
              <a:rPr lang="bg-BG" b="1" dirty="0"/>
              <a:t>приеме</a:t>
            </a:r>
            <a:r>
              <a:rPr lang="bg-BG" dirty="0"/>
              <a:t> вашата </a:t>
            </a:r>
            <a:r>
              <a:rPr lang="bg-BG" b="1" dirty="0"/>
              <a:t>покана</a:t>
            </a:r>
            <a:r>
              <a:rPr lang="bg-BG" dirty="0"/>
              <a:t>, той ще се </a:t>
            </a:r>
            <a:r>
              <a:rPr lang="bg-BG" b="1" dirty="0"/>
              <a:t>добави</a:t>
            </a:r>
            <a:r>
              <a:rPr lang="bg-BG" dirty="0"/>
              <a:t> във вашия </a:t>
            </a:r>
            <a:r>
              <a:rPr lang="bg-BG" b="1" dirty="0"/>
              <a:t>списък</a:t>
            </a:r>
            <a:r>
              <a:rPr lang="bg-BG" dirty="0"/>
              <a:t> с </a:t>
            </a:r>
            <a:r>
              <a:rPr lang="bg-BG" b="1" dirty="0"/>
              <a:t>приятели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приятел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4295" b="34956"/>
          <a:stretch/>
        </p:blipFill>
        <p:spPr>
          <a:xfrm>
            <a:off x="1743808" y="2484000"/>
            <a:ext cx="8704384" cy="413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29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7" y="1224000"/>
            <a:ext cx="9972746" cy="551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Чат с приятел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01000" y="4239000"/>
            <a:ext cx="6030000" cy="1800000"/>
          </a:xfrm>
          <a:prstGeom prst="wedgeRoundRectCallout">
            <a:avLst>
              <a:gd name="adj1" fmla="val -25109"/>
              <a:gd name="adj2" fmla="val 44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можете да си изпращате съобщения и да правите видео- или аудиовръзка с другия потребител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2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ru-RU" dirty="0"/>
              <a:t>͏Видове услуги за комуникация в реално време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41" y="1629000"/>
            <a:ext cx="3610517" cy="20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45193"/>
              <a:gd name="adj2" fmla="val 90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144766" y="4720192"/>
            <a:ext cx="4185000" cy="1080000"/>
          </a:xfrm>
          <a:prstGeom prst="wedgeRoundRectCallout">
            <a:avLst>
              <a:gd name="adj1" fmla="val -35829"/>
              <a:gd name="adj2" fmla="val 964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на програмата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836000" y="2131886"/>
            <a:ext cx="2925000" cy="675000"/>
          </a:xfrm>
          <a:prstGeom prst="wedgeRoundRectCallout">
            <a:avLst>
              <a:gd name="adj1" fmla="val 43476"/>
              <a:gd name="adj2" fmla="val -115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Аудиоразговор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930532" y="1959596"/>
            <a:ext cx="2925000" cy="675000"/>
          </a:xfrm>
          <a:prstGeom prst="wedgeRoundRectCallout">
            <a:avLst>
              <a:gd name="adj1" fmla="val -48820"/>
              <a:gd name="adj2" fmla="val -87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371000" y="5274000"/>
            <a:ext cx="2122923" cy="1019760"/>
          </a:xfrm>
          <a:prstGeom prst="wedgeRoundRectCallout">
            <a:avLst>
              <a:gd name="adj1" fmla="val 62960"/>
              <a:gd name="adj2" fmla="val 475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 на файл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193030" y="4779000"/>
            <a:ext cx="2763517" cy="930120"/>
          </a:xfrm>
          <a:prstGeom prst="wedgeRoundRectCallout">
            <a:avLst>
              <a:gd name="adj1" fmla="val 10783"/>
              <a:gd name="adj2" fmla="val 1013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съобщение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52060"/>
              <a:gd name="adj2" fmla="val 875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Вмъкване на емотикони, стикери 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gif-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453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809667"/>
            <a:ext cx="6065892" cy="1754333"/>
          </a:xfrm>
        </p:spPr>
        <p:txBody>
          <a:bodyPr/>
          <a:lstStyle/>
          <a:p>
            <a:r>
              <a:rPr lang="bg-BG" dirty="0"/>
              <a:t>Създаване на група в </a:t>
            </a:r>
            <a:r>
              <a:rPr lang="en-US" dirty="0"/>
              <a:t>Discord</a:t>
            </a:r>
          </a:p>
        </p:txBody>
      </p:sp>
      <p:pic>
        <p:nvPicPr>
          <p:cNvPr id="4098" name="Picture 2" descr="Group Special Lineal color icon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0" y="1809000"/>
            <a:ext cx="2356800" cy="23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1820"/>
          <a:stretch/>
        </p:blipFill>
        <p:spPr>
          <a:xfrm>
            <a:off x="2856000" y="1314000"/>
            <a:ext cx="3780000" cy="54349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041000" y="1674000"/>
            <a:ext cx="4140000" cy="1485000"/>
          </a:xfrm>
          <a:prstGeom prst="wedgeRoundRectCallout">
            <a:avLst>
              <a:gd name="adj1" fmla="val -72369"/>
              <a:gd name="adj2" fmla="val 657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 се създава от знака "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на секцията с директни съобщения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3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0813"/>
          <a:stretch/>
        </p:blipFill>
        <p:spPr>
          <a:xfrm>
            <a:off x="1326000" y="1359000"/>
            <a:ext cx="7740000" cy="52986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68030" y="1629000"/>
            <a:ext cx="4185000" cy="1530000"/>
          </a:xfrm>
          <a:prstGeom prst="wedgeRoundRectCallout">
            <a:avLst>
              <a:gd name="adj1" fmla="val -38813"/>
              <a:gd name="adj2" fmla="val 656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маркираме хората, които искаме да добавим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64" y="2664001"/>
            <a:ext cx="4648236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64" y="2677859"/>
            <a:ext cx="4648236" cy="32261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661000" y="5656501"/>
            <a:ext cx="1192500" cy="7563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175603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006000" y="3789000"/>
            <a:ext cx="4185000" cy="1125000"/>
          </a:xfrm>
          <a:prstGeom prst="wedgeRoundRectCallout">
            <a:avLst>
              <a:gd name="adj1" fmla="val 30669"/>
              <a:gd name="adj2" fmla="val -1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групата с избраните приятели се създава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8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175603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566000" y="2394000"/>
            <a:ext cx="3105000" cy="990000"/>
          </a:xfrm>
          <a:prstGeom prst="wedgeRoundRectCallout">
            <a:avLst>
              <a:gd name="adj1" fmla="val 55477"/>
              <a:gd name="adj2" fmla="val -109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 на приятел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663352" y="3969225"/>
            <a:ext cx="3302647" cy="719775"/>
          </a:xfrm>
          <a:prstGeom prst="wedgeRoundRectCallout">
            <a:avLst>
              <a:gd name="adj1" fmla="val 30386"/>
              <a:gd name="adj2" fmla="val -1032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Членове на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2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3" y="1176900"/>
            <a:ext cx="9591187" cy="5589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името на групата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1000" y="2529000"/>
            <a:ext cx="5490000" cy="1530000"/>
          </a:xfrm>
          <a:prstGeom prst="wedgeRoundRectCallout">
            <a:avLst>
              <a:gd name="adj1" fmla="val -29813"/>
              <a:gd name="adj2" fmla="val -92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Името на групата може да бъде променено, като кликнете върху него и въведете новото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6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името на 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98" y="1176900"/>
            <a:ext cx="9592012" cy="55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70916"/>
            <a:ext cx="10961783" cy="768084"/>
          </a:xfrm>
        </p:spPr>
        <p:txBody>
          <a:bodyPr/>
          <a:lstStyle/>
          <a:p>
            <a:r>
              <a:rPr lang="bg-BG" dirty="0"/>
              <a:t>Правила за сигурност в 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4" y="1134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Ако получиш </a:t>
            </a:r>
            <a:r>
              <a:rPr lang="bg-BG" b="1" dirty="0"/>
              <a:t>покана</a:t>
            </a:r>
            <a:r>
              <a:rPr lang="bg-BG" dirty="0"/>
              <a:t> за </a:t>
            </a:r>
            <a:r>
              <a:rPr lang="bg-BG" b="1" dirty="0"/>
              <a:t>приятелство</a:t>
            </a:r>
            <a:r>
              <a:rPr lang="bg-BG" dirty="0"/>
              <a:t> от </a:t>
            </a:r>
            <a:r>
              <a:rPr lang="bg-BG" b="1" dirty="0"/>
              <a:t>непознат</a:t>
            </a:r>
            <a:r>
              <a:rPr lang="bg-BG" dirty="0"/>
              <a:t>, трябва да го </a:t>
            </a:r>
            <a:r>
              <a:rPr lang="bg-BG" b="1" dirty="0">
                <a:solidFill>
                  <a:schemeClr val="bg1"/>
                </a:solidFill>
              </a:rPr>
              <a:t>откажеш</a:t>
            </a:r>
            <a:r>
              <a:rPr lang="bg-BG" dirty="0"/>
              <a:t>, защото </a:t>
            </a:r>
            <a:r>
              <a:rPr lang="bg-BG" b="1" dirty="0"/>
              <a:t>не знаеш </a:t>
            </a:r>
            <a:r>
              <a:rPr lang="bg-BG" dirty="0"/>
              <a:t>какви са </a:t>
            </a:r>
            <a:r>
              <a:rPr lang="bg-BG" b="1" dirty="0"/>
              <a:t>неговите намерения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изпращай </a:t>
            </a:r>
            <a:r>
              <a:rPr lang="bg-BG" dirty="0"/>
              <a:t>свои </a:t>
            </a:r>
            <a:r>
              <a:rPr lang="bg-BG" b="1" dirty="0"/>
              <a:t>снимки</a:t>
            </a:r>
            <a:r>
              <a:rPr lang="bg-BG" dirty="0"/>
              <a:t> или снимки на твои близки на </a:t>
            </a:r>
            <a:r>
              <a:rPr lang="bg-BG" b="1" dirty="0"/>
              <a:t>непознати</a:t>
            </a:r>
            <a:r>
              <a:rPr lang="bg-BG" dirty="0"/>
              <a:t> потребители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(1)</a:t>
            </a:r>
            <a:endParaRPr lang="en-US" dirty="0"/>
          </a:p>
        </p:txBody>
      </p:sp>
      <p:pic>
        <p:nvPicPr>
          <p:cNvPr id="5122" name="Picture 2" descr="Facebook Friend Request Virus Removal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00" y="3969000"/>
            <a:ext cx="2918186" cy="2670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otos &amp; Self-Esteem: What To Think Of When Sending Your Photos To Strangers  — Every Thing For Dad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00" y="3969000"/>
            <a:ext cx="4011953" cy="267359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Видовете </a:t>
            </a:r>
            <a:r>
              <a:rPr lang="bg-BG" b="1" dirty="0"/>
              <a:t>услуги</a:t>
            </a:r>
            <a:r>
              <a:rPr lang="bg-BG" dirty="0"/>
              <a:t> за </a:t>
            </a:r>
            <a:r>
              <a:rPr lang="bg-BG" b="1" dirty="0"/>
              <a:t>комуникация</a:t>
            </a:r>
            <a:r>
              <a:rPr lang="bg-BG" dirty="0"/>
              <a:t> в </a:t>
            </a:r>
            <a:r>
              <a:rPr lang="bg-BG" b="1" dirty="0"/>
              <a:t>реално време </a:t>
            </a:r>
            <a:r>
              <a:rPr lang="bg-BG" dirty="0"/>
              <a:t>са:</a:t>
            </a:r>
          </a:p>
          <a:p>
            <a:pPr lvl="1"/>
            <a:r>
              <a:rPr lang="bg-BG" b="1" dirty="0"/>
              <a:t>Разроговори</a:t>
            </a:r>
            <a:r>
              <a:rPr lang="bg-BG" dirty="0"/>
              <a:t> в реално време (</a:t>
            </a:r>
            <a:r>
              <a:rPr lang="en-US" dirty="0"/>
              <a:t>Internet Relay Chat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Интернет телефония </a:t>
            </a:r>
            <a:r>
              <a:rPr lang="bg-BG" dirty="0"/>
              <a:t>(</a:t>
            </a:r>
            <a:r>
              <a:rPr lang="en-US" dirty="0"/>
              <a:t>Voice over Internet Protocol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dirty="0"/>
              <a:t>Размяна на </a:t>
            </a:r>
            <a:r>
              <a:rPr lang="bg-BG" b="1" dirty="0"/>
              <a:t>мигновени съобщения </a:t>
            </a:r>
            <a:r>
              <a:rPr lang="bg-BG" dirty="0"/>
              <a:t>(</a:t>
            </a:r>
            <a:r>
              <a:rPr lang="en-US" dirty="0"/>
              <a:t>Instant Messaging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услуги за комуникация в реално време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2" y="4104000"/>
            <a:ext cx="2150096" cy="249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3820500"/>
            <a:ext cx="3060000" cy="3060000"/>
          </a:xfrm>
          <a:prstGeom prst="rect">
            <a:avLst/>
          </a:prstGeom>
        </p:spPr>
      </p:pic>
      <p:pic>
        <p:nvPicPr>
          <p:cNvPr id="2054" name="Picture 6" descr="Advantages of Instant Messaging Apps Marketing [2022] | Land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00" y="4243500"/>
            <a:ext cx="3690000" cy="2214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давай </a:t>
            </a:r>
            <a:r>
              <a:rPr lang="bg-BG" dirty="0"/>
              <a:t>лична</a:t>
            </a:r>
            <a:r>
              <a:rPr lang="bg-BG" b="1" dirty="0"/>
              <a:t> информация </a:t>
            </a:r>
            <a:r>
              <a:rPr lang="bg-BG" dirty="0"/>
              <a:t>на </a:t>
            </a:r>
            <a:r>
              <a:rPr lang="bg-BG" b="1" dirty="0"/>
              <a:t>непознати</a:t>
            </a:r>
            <a:r>
              <a:rPr lang="bg-BG" dirty="0"/>
              <a:t> потребители</a:t>
            </a:r>
            <a:endParaRPr lang="en-US" b="1" dirty="0"/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отговаряй </a:t>
            </a:r>
            <a:r>
              <a:rPr lang="bg-BG" dirty="0"/>
              <a:t>на </a:t>
            </a:r>
            <a:r>
              <a:rPr lang="bg-BG" b="1" dirty="0"/>
              <a:t>съобщения</a:t>
            </a:r>
            <a:r>
              <a:rPr lang="bg-BG" dirty="0"/>
              <a:t>, които са </a:t>
            </a:r>
            <a:r>
              <a:rPr lang="bg-BG" b="1" dirty="0"/>
              <a:t>обидни</a:t>
            </a:r>
            <a:r>
              <a:rPr lang="bg-BG" dirty="0"/>
              <a:t>, </a:t>
            </a:r>
            <a:r>
              <a:rPr lang="bg-BG" b="1" dirty="0"/>
              <a:t>заплашителни</a:t>
            </a:r>
            <a:r>
              <a:rPr lang="en-US" dirty="0"/>
              <a:t> </a:t>
            </a:r>
            <a:r>
              <a:rPr lang="bg-BG" dirty="0"/>
              <a:t>или те карат да се чувстваш </a:t>
            </a:r>
            <a:r>
              <a:rPr lang="bg-BG" b="1" dirty="0"/>
              <a:t>неудобно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се представяй </a:t>
            </a:r>
            <a:r>
              <a:rPr lang="bg-BG" dirty="0"/>
              <a:t>за </a:t>
            </a:r>
            <a:r>
              <a:rPr lang="bg-BG" b="1" dirty="0"/>
              <a:t>някого</a:t>
            </a:r>
            <a:r>
              <a:rPr lang="bg-BG" dirty="0"/>
              <a:t>, който </a:t>
            </a:r>
            <a:r>
              <a:rPr lang="bg-BG" b="1" dirty="0"/>
              <a:t>не си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(2)</a:t>
            </a:r>
            <a:endParaRPr lang="en-US" dirty="0"/>
          </a:p>
        </p:txBody>
      </p:sp>
      <p:pic>
        <p:nvPicPr>
          <p:cNvPr id="7170" name="Picture 2" descr="10,900+ Phone Rage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10" y="4419000"/>
            <a:ext cx="3102040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dentity Theft: Don't Let It Happen to You or Your Customers | Techno F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" y="4419000"/>
            <a:ext cx="3409169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ke - Free user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99" y="4073342"/>
            <a:ext cx="2540401" cy="25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Внимавай</a:t>
            </a:r>
            <a:r>
              <a:rPr lang="bg-BG" dirty="0"/>
              <a:t>, когато някой ти </a:t>
            </a:r>
            <a:r>
              <a:rPr lang="bg-BG" b="1" dirty="0"/>
              <a:t>предлага</a:t>
            </a:r>
            <a:r>
              <a:rPr lang="bg-BG" dirty="0"/>
              <a:t> нещо </a:t>
            </a:r>
            <a:r>
              <a:rPr lang="bg-BG" b="1" dirty="0"/>
              <a:t>безплатно</a:t>
            </a:r>
            <a:r>
              <a:rPr lang="bg-BG" dirty="0"/>
              <a:t> или те кани да се </a:t>
            </a:r>
            <a:r>
              <a:rPr lang="bg-BG" b="1" dirty="0"/>
              <a:t>включиш</a:t>
            </a:r>
            <a:r>
              <a:rPr lang="bg-BG" dirty="0"/>
              <a:t> в </a:t>
            </a:r>
            <a:r>
              <a:rPr lang="bg-BG" b="1" dirty="0"/>
              <a:t>дейност</a:t>
            </a:r>
            <a:r>
              <a:rPr lang="bg-BG" dirty="0"/>
              <a:t>, обещаваща </a:t>
            </a:r>
            <a:r>
              <a:rPr lang="bg-BG" b="1" dirty="0"/>
              <a:t>лесна печалба</a:t>
            </a:r>
          </a:p>
          <a:p>
            <a:r>
              <a:rPr lang="bg-BG" dirty="0"/>
              <a:t>Бъди </a:t>
            </a:r>
            <a:r>
              <a:rPr lang="bg-BG" b="1" dirty="0"/>
              <a:t>вежлив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уважавай</a:t>
            </a:r>
            <a:r>
              <a:rPr lang="bg-BG" dirty="0"/>
              <a:t> </a:t>
            </a:r>
            <a:r>
              <a:rPr lang="bg-BG" b="1" dirty="0"/>
              <a:t>правата</a:t>
            </a:r>
            <a:r>
              <a:rPr lang="bg-BG" dirty="0"/>
              <a:t> на другите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(3)</a:t>
            </a:r>
            <a:endParaRPr lang="en-US" dirty="0"/>
          </a:p>
        </p:txBody>
      </p:sp>
      <p:pic>
        <p:nvPicPr>
          <p:cNvPr id="6146" name="Picture 2" descr="Lottery scams: Don't be fool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668374"/>
            <a:ext cx="5192064" cy="2704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668374"/>
            <a:ext cx="4663762" cy="26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Разговори в реално време </a:t>
            </a:r>
            <a:r>
              <a:rPr lang="en-US" sz="2800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IRC</a:t>
            </a:r>
            <a:r>
              <a:rPr lang="en-US" sz="2800" dirty="0">
                <a:solidFill>
                  <a:schemeClr val="bg2"/>
                </a:solidFill>
              </a:rPr>
              <a:t>)</a:t>
            </a:r>
            <a:r>
              <a:rPr lang="bg-BG" sz="2800" dirty="0">
                <a:solidFill>
                  <a:schemeClr val="bg2"/>
                </a:solidFill>
              </a:rPr>
              <a:t> – </a:t>
            </a:r>
            <a:r>
              <a:rPr lang="ru-RU" sz="2800" dirty="0">
                <a:solidFill>
                  <a:schemeClr val="bg2"/>
                </a:solidFill>
              </a:rPr>
              <a:t>едновременно </a:t>
            </a:r>
            <a:r>
              <a:rPr lang="ru-RU" sz="2800" b="1" dirty="0">
                <a:solidFill>
                  <a:schemeClr val="bg2"/>
                </a:solidFill>
              </a:rPr>
              <a:t>общуване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>
                <a:solidFill>
                  <a:schemeClr val="bg2"/>
                </a:solidFill>
              </a:rPr>
              <a:t>реално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време</a:t>
            </a:r>
            <a:r>
              <a:rPr lang="ru-RU" sz="2800" dirty="0">
                <a:solidFill>
                  <a:schemeClr val="bg2"/>
                </a:solidFill>
              </a:rPr>
              <a:t> с потребители от целия свят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 телефония </a:t>
            </a:r>
            <a:r>
              <a:rPr lang="ru-RU" sz="2800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VoIP</a:t>
            </a:r>
            <a:r>
              <a:rPr lang="bg-BG" sz="2800" dirty="0">
                <a:solidFill>
                  <a:schemeClr val="bg2"/>
                </a:solidFill>
              </a:rPr>
              <a:t>) </a:t>
            </a:r>
            <a:r>
              <a:rPr lang="ru-RU" sz="2800" dirty="0">
                <a:solidFill>
                  <a:schemeClr val="bg2"/>
                </a:solidFill>
              </a:rPr>
              <a:t>– технология, която </a:t>
            </a:r>
            <a:r>
              <a:rPr lang="ru-RU" sz="2800" b="1" dirty="0">
                <a:solidFill>
                  <a:schemeClr val="bg2"/>
                </a:solidFill>
              </a:rPr>
              <a:t>пренася глас </a:t>
            </a:r>
            <a:r>
              <a:rPr lang="ru-RU" sz="2800" dirty="0">
                <a:solidFill>
                  <a:schemeClr val="bg2"/>
                </a:solidFill>
              </a:rPr>
              <a:t>благодарение на инфраструктурата на 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Размяна на мигновени съобщения </a:t>
            </a:r>
            <a:r>
              <a:rPr lang="ru-RU" sz="2800" dirty="0">
                <a:solidFill>
                  <a:schemeClr val="bg2"/>
                </a:solidFill>
              </a:rPr>
              <a:t>– онлайн </a:t>
            </a:r>
            <a:r>
              <a:rPr lang="ru-RU" sz="2800" b="1" dirty="0">
                <a:solidFill>
                  <a:schemeClr val="bg2"/>
                </a:solidFill>
              </a:rPr>
              <a:t>чат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изпращане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текстови съобщения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файлове</a:t>
            </a:r>
            <a:r>
              <a:rPr lang="ru-RU" sz="2800" dirty="0">
                <a:solidFill>
                  <a:schemeClr val="bg2"/>
                </a:solidFill>
              </a:rPr>
              <a:t> и т.н. в </a:t>
            </a:r>
            <a:r>
              <a:rPr lang="ru-RU" sz="2800" b="1" dirty="0">
                <a:solidFill>
                  <a:schemeClr val="bg2"/>
                </a:solidFill>
              </a:rPr>
              <a:t>реално време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Discord</a:t>
            </a:r>
            <a:r>
              <a:rPr lang="en-US" sz="2800" dirty="0">
                <a:solidFill>
                  <a:schemeClr val="bg2"/>
                </a:solidFill>
              </a:rPr>
              <a:t> – </a:t>
            </a:r>
            <a:r>
              <a:rPr lang="ru-RU" sz="2800" dirty="0">
                <a:solidFill>
                  <a:schemeClr val="bg2"/>
                </a:solidFill>
              </a:rPr>
              <a:t>безплатна </a:t>
            </a:r>
            <a:r>
              <a:rPr lang="ru-RU" sz="2800" b="1" dirty="0">
                <a:solidFill>
                  <a:schemeClr val="bg2"/>
                </a:solidFill>
              </a:rPr>
              <a:t>платформа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текстова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гласова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видеовръзка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  <a:endParaRPr lang="en-US" sz="28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Правила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сигурност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>
                <a:solidFill>
                  <a:schemeClr val="bg2"/>
                </a:solidFill>
              </a:rPr>
              <a:t>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Разговори в реално време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elay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hat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ru-RU" dirty="0"/>
              <a:t>позволява </a:t>
            </a:r>
            <a:r>
              <a:rPr lang="ru-RU" b="1" dirty="0"/>
              <a:t>едновременно общуване </a:t>
            </a:r>
            <a:r>
              <a:rPr lang="ru-RU" dirty="0"/>
              <a:t>в </a:t>
            </a:r>
            <a:r>
              <a:rPr lang="ru-RU" b="1" dirty="0"/>
              <a:t>реално време </a:t>
            </a:r>
            <a:r>
              <a:rPr lang="ru-RU" dirty="0"/>
              <a:t>с потребители от целия свят</a:t>
            </a:r>
          </a:p>
          <a:p>
            <a:pPr lvl="1"/>
            <a:r>
              <a:rPr lang="ru-RU" dirty="0"/>
              <a:t>Нарича се </a:t>
            </a:r>
            <a:r>
              <a:rPr lang="ru-RU" b="1" dirty="0">
                <a:solidFill>
                  <a:schemeClr val="bg1"/>
                </a:solidFill>
              </a:rPr>
              <a:t>чат</a:t>
            </a:r>
            <a:r>
              <a:rPr lang="ru-RU" dirty="0"/>
              <a:t> (</a:t>
            </a:r>
            <a:r>
              <a:rPr lang="en-US" b="1" dirty="0"/>
              <a:t>chat</a:t>
            </a:r>
            <a:r>
              <a:rPr lang="ru-RU" dirty="0"/>
              <a:t>), което преведено от английски означава "</a:t>
            </a:r>
            <a:r>
              <a:rPr lang="ru-RU" b="1" dirty="0"/>
              <a:t>бърборене</a:t>
            </a:r>
            <a:r>
              <a:rPr lang="ru-RU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Разговори в реално време (IRC)</a:t>
            </a:r>
            <a:endParaRPr lang="en-US" dirty="0"/>
          </a:p>
        </p:txBody>
      </p:sp>
      <p:pic>
        <p:nvPicPr>
          <p:cNvPr id="3080" name="Picture 8" descr="Four Ways Video is Changing the Customer Support Landscape - Freshdesk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27" y="4156447"/>
            <a:ext cx="6414845" cy="25684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Всеки </a:t>
            </a:r>
            <a:r>
              <a:rPr lang="ru-RU" b="1" dirty="0"/>
              <a:t>потребител</a:t>
            </a:r>
            <a:r>
              <a:rPr lang="ru-RU" dirty="0"/>
              <a:t> има уникално "</a:t>
            </a:r>
            <a:r>
              <a:rPr lang="ru-RU" b="1" dirty="0"/>
              <a:t>име</a:t>
            </a:r>
            <a:r>
              <a:rPr lang="ru-RU" dirty="0"/>
              <a:t>" – </a:t>
            </a:r>
            <a:r>
              <a:rPr lang="ru-RU" b="1" dirty="0">
                <a:solidFill>
                  <a:schemeClr val="bg1"/>
                </a:solidFill>
              </a:rPr>
              <a:t>псевдоним</a:t>
            </a:r>
            <a:r>
              <a:rPr lang="ru-RU" dirty="0"/>
              <a:t> (</a:t>
            </a:r>
            <a:r>
              <a:rPr lang="ru-RU" b="1" dirty="0"/>
              <a:t>nickname</a:t>
            </a:r>
            <a:r>
              <a:rPr lang="ru-RU" dirty="0"/>
              <a:t>), различаващ го от останалите</a:t>
            </a:r>
            <a:endParaRPr lang="en-US" dirty="0"/>
          </a:p>
          <a:p>
            <a:pPr lvl="1"/>
            <a:r>
              <a:rPr lang="ru-RU" dirty="0"/>
              <a:t>Псевдонимът е </a:t>
            </a:r>
            <a:r>
              <a:rPr lang="ru-RU" b="1" dirty="0"/>
              <a:t>измислен</a:t>
            </a:r>
            <a:r>
              <a:rPr lang="ru-RU" dirty="0"/>
              <a:t> и служи като </a:t>
            </a:r>
            <a:r>
              <a:rPr lang="ru-RU" b="1" dirty="0"/>
              <a:t>алтернатива</a:t>
            </a:r>
            <a:r>
              <a:rPr lang="ru-RU" dirty="0"/>
              <a:t> на </a:t>
            </a:r>
            <a:r>
              <a:rPr lang="ru-RU" b="1" dirty="0"/>
              <a:t>истинското име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Псевдоним</a:t>
            </a:r>
            <a:endParaRPr lang="en-US" dirty="0"/>
          </a:p>
        </p:txBody>
      </p:sp>
      <p:pic>
        <p:nvPicPr>
          <p:cNvPr id="4100" name="Picture 4" descr="nickname-generator/README.md at master · dasmig/nickname-generator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00" y="3588241"/>
            <a:ext cx="6165000" cy="3082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15598" cy="5528766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Сървърът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ru-RU" b="1" dirty="0"/>
              <a:t>компютърът</a:t>
            </a:r>
            <a:r>
              <a:rPr lang="ru-RU" dirty="0"/>
              <a:t>), който предоставя услугата, </a:t>
            </a:r>
            <a:r>
              <a:rPr lang="ru-RU" b="1" dirty="0"/>
              <a:t>организира</a:t>
            </a:r>
            <a:r>
              <a:rPr lang="ru-RU" dirty="0"/>
              <a:t> потребителите в </a:t>
            </a:r>
            <a:r>
              <a:rPr lang="ru-RU" b="1" dirty="0"/>
              <a:t>групи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наречени </a:t>
            </a:r>
            <a:r>
              <a:rPr lang="ru-RU" b="1" dirty="0">
                <a:solidFill>
                  <a:schemeClr val="bg1"/>
                </a:solidFill>
              </a:rPr>
              <a:t>канали</a:t>
            </a:r>
          </a:p>
          <a:p>
            <a:pPr lvl="1"/>
            <a:r>
              <a:rPr lang="ru-RU" dirty="0"/>
              <a:t>Всяко </a:t>
            </a:r>
            <a:r>
              <a:rPr lang="ru-RU" b="1" dirty="0"/>
              <a:t>съобщение</a:t>
            </a:r>
            <a:r>
              <a:rPr lang="ru-RU" dirty="0"/>
              <a:t>, изпратено в </a:t>
            </a:r>
            <a:r>
              <a:rPr lang="ru-RU" b="1" dirty="0"/>
              <a:t>групата</a:t>
            </a:r>
            <a:r>
              <a:rPr lang="ru-RU" dirty="0"/>
              <a:t>, достига до </a:t>
            </a:r>
            <a:r>
              <a:rPr lang="ru-RU" b="1" dirty="0"/>
              <a:t>всички</a:t>
            </a:r>
            <a:r>
              <a:rPr lang="ru-RU" dirty="0"/>
              <a:t> </a:t>
            </a:r>
            <a:r>
              <a:rPr lang="ru-RU" b="1" dirty="0"/>
              <a:t>участници</a:t>
            </a:r>
          </a:p>
          <a:p>
            <a:r>
              <a:rPr lang="ru-RU" b="1" dirty="0"/>
              <a:t>Имената</a:t>
            </a:r>
            <a:r>
              <a:rPr lang="ru-RU" dirty="0"/>
              <a:t> на каналите </a:t>
            </a:r>
            <a:r>
              <a:rPr lang="ru-RU" b="1" dirty="0"/>
              <a:t>започват</a:t>
            </a:r>
            <a:r>
              <a:rPr lang="ru-RU" dirty="0"/>
              <a:t> със знака "</a:t>
            </a:r>
            <a:r>
              <a:rPr lang="en-US" b="1" dirty="0">
                <a:solidFill>
                  <a:schemeClr val="bg1"/>
                </a:solidFill>
              </a:rPr>
              <a:t>#</a:t>
            </a:r>
            <a:r>
              <a:rPr lang="en-US" dirty="0"/>
              <a:t>" </a:t>
            </a:r>
            <a:r>
              <a:rPr lang="bg-BG" dirty="0"/>
              <a:t>(</a:t>
            </a:r>
            <a:r>
              <a:rPr lang="bg-BG" b="1" dirty="0"/>
              <a:t>диез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Канали в</a:t>
            </a:r>
            <a:r>
              <a:rPr lang="en-US" dirty="0"/>
              <a:t> IRC</a:t>
            </a:r>
          </a:p>
        </p:txBody>
      </p:sp>
      <p:pic>
        <p:nvPicPr>
          <p:cNvPr id="5122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46" y="1314000"/>
            <a:ext cx="3372138" cy="46535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17015" y="5967551"/>
            <a:ext cx="29700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Първият </a:t>
            </a:r>
            <a:r>
              <a:rPr lang="en-US" sz="2400" b="1" dirty="0"/>
              <a:t>IRC </a:t>
            </a:r>
            <a:r>
              <a:rPr lang="bg-BG" sz="2400" b="1" dirty="0"/>
              <a:t>сървър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997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Възможни са и </a:t>
            </a:r>
            <a:r>
              <a:rPr lang="ru-RU" b="1" dirty="0"/>
              <a:t>лични разговори </a:t>
            </a:r>
            <a:r>
              <a:rPr lang="ru-RU" dirty="0"/>
              <a:t>между </a:t>
            </a:r>
            <a:r>
              <a:rPr lang="ru-RU" b="1" dirty="0"/>
              <a:t>двама потребители</a:t>
            </a:r>
            <a:endParaRPr lang="en-US" b="1" dirty="0"/>
          </a:p>
          <a:p>
            <a:r>
              <a:rPr lang="ru-RU" dirty="0"/>
              <a:t>Всяка </a:t>
            </a:r>
            <a:r>
              <a:rPr lang="ru-RU" b="1" dirty="0"/>
              <a:t>IRC мрежа </a:t>
            </a:r>
            <a:r>
              <a:rPr lang="ru-RU" dirty="0"/>
              <a:t>е </a:t>
            </a:r>
            <a:r>
              <a:rPr lang="ru-RU" b="1" dirty="0"/>
              <a:t>отделна</a:t>
            </a:r>
            <a:r>
              <a:rPr lang="ru-RU" dirty="0"/>
              <a:t>, и потребителите могат да </a:t>
            </a:r>
            <a:r>
              <a:rPr lang="ru-RU" b="1" dirty="0"/>
              <a:t>общуват</a:t>
            </a:r>
            <a:r>
              <a:rPr lang="ru-RU" dirty="0"/>
              <a:t> само в рамките на </a:t>
            </a:r>
            <a:r>
              <a:rPr lang="ru-RU" b="1" dirty="0"/>
              <a:t>същата мрежа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и ограничения на IRC мрежите</a:t>
            </a:r>
            <a:endParaRPr lang="en-US" dirty="0"/>
          </a:p>
        </p:txBody>
      </p:sp>
      <p:pic>
        <p:nvPicPr>
          <p:cNvPr id="6146" name="Picture 2" descr="Video Call Friend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0" y="3463379"/>
            <a:ext cx="4535235" cy="30210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ser access denied icon in editable flat outline design 5231268 Vector Art  at Vecteez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07" y="3395909"/>
            <a:ext cx="3259591" cy="32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 телефония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V</a:t>
            </a:r>
            <a:r>
              <a:rPr lang="en-US" dirty="0"/>
              <a:t>oice </a:t>
            </a: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ver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ru-RU" dirty="0"/>
              <a:t>технология, която позволява </a:t>
            </a:r>
            <a:r>
              <a:rPr lang="ru-RU" b="1" dirty="0"/>
              <a:t>пренасянето</a:t>
            </a:r>
            <a:r>
              <a:rPr lang="ru-RU" dirty="0"/>
              <a:t> на </a:t>
            </a:r>
            <a:r>
              <a:rPr lang="ru-RU" b="1" dirty="0"/>
              <a:t>глас</a:t>
            </a:r>
            <a:r>
              <a:rPr lang="ru-RU" dirty="0"/>
              <a:t> благодарение на </a:t>
            </a:r>
            <a:r>
              <a:rPr lang="ru-RU" b="1" dirty="0"/>
              <a:t>инфраструктурата</a:t>
            </a:r>
            <a:r>
              <a:rPr lang="ru-RU" dirty="0"/>
              <a:t> на </a:t>
            </a:r>
            <a:r>
              <a:rPr lang="ru-RU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Съществува и </a:t>
            </a:r>
            <a:r>
              <a:rPr lang="en-US" b="1" dirty="0"/>
              <a:t>mVoIP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obile </a:t>
            </a:r>
            <a:r>
              <a:rPr lang="en-US" b="1" dirty="0">
                <a:solidFill>
                  <a:schemeClr val="bg1"/>
                </a:solidFill>
              </a:rPr>
              <a:t>VoIP</a:t>
            </a:r>
            <a:r>
              <a:rPr lang="en-US" dirty="0"/>
              <a:t>) </a:t>
            </a:r>
            <a:r>
              <a:rPr lang="bg-BG" dirty="0"/>
              <a:t>технология, която използва </a:t>
            </a:r>
            <a:r>
              <a:rPr lang="bg-BG" b="1" dirty="0"/>
              <a:t>мобилните устройства </a:t>
            </a:r>
            <a:r>
              <a:rPr lang="bg-BG" dirty="0"/>
              <a:t>– смартфони, таблети и т.н.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телефония</a:t>
            </a:r>
            <a:r>
              <a:rPr lang="en-US" dirty="0"/>
              <a:t> (VoIP)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00" y="4247878"/>
            <a:ext cx="2150096" cy="24930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3/Cisco_7960_IP_Phone.JPG/220px-Cisco_7960_IP_Ph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4404815"/>
            <a:ext cx="2905500" cy="217912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2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4439</TotalTime>
  <Words>1266</Words>
  <Application>Microsoft Office PowerPoint</Application>
  <PresentationFormat>Widescreen</PresentationFormat>
  <Paragraphs>189</Paragraphs>
  <Slides>44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Средства за комуникация в реално време</vt:lpstr>
      <vt:lpstr>Съдържание</vt:lpstr>
      <vt:lpstr>͏Видове услуги за комуникация в реално време</vt:lpstr>
      <vt:lpstr>Видове услуги за комуникация в реално време</vt:lpstr>
      <vt:lpstr>Разговори в реално време (IRC)</vt:lpstr>
      <vt:lpstr>Псевдоним</vt:lpstr>
      <vt:lpstr>Канали в IRC</vt:lpstr>
      <vt:lpstr>Функции и ограничения на IRC мрежите</vt:lpstr>
      <vt:lpstr>Интернет телефония (VoIP)</vt:lpstr>
      <vt:lpstr>Програми за VoIP/mVoIP</vt:lpstr>
      <vt:lpstr>Размяна на мигновени съобщения</vt:lpstr>
      <vt:lpstr>Програми за размяна на мигновени съобщения</vt:lpstr>
      <vt:lpstr>Discord</vt:lpstr>
      <vt:lpstr>Какво е Discord?</vt:lpstr>
      <vt:lpstr>Инсталиране на Discord</vt:lpstr>
      <vt:lpstr>Създаване на профил в Discord</vt:lpstr>
      <vt:lpstr>Създаване на акаунт</vt:lpstr>
      <vt:lpstr>Създаване на акаунт</vt:lpstr>
      <vt:lpstr>Създаване на акаунт</vt:lpstr>
      <vt:lpstr>Създаване на акаунт</vt:lpstr>
      <vt:lpstr>Настройки в Discord</vt:lpstr>
      <vt:lpstr>Настройки в Discord</vt:lpstr>
      <vt:lpstr>Настройки в Discord</vt:lpstr>
      <vt:lpstr>Смяна на език</vt:lpstr>
      <vt:lpstr>Смяна на език</vt:lpstr>
      <vt:lpstr>Работа с Discord</vt:lpstr>
      <vt:lpstr>Добавяне на приятел</vt:lpstr>
      <vt:lpstr>Добавяне на приятел</vt:lpstr>
      <vt:lpstr>Чат с приятел</vt:lpstr>
      <vt:lpstr>Основни елементи на програмата</vt:lpstr>
      <vt:lpstr>Създаване на група в Discord</vt:lpstr>
      <vt:lpstr>Създаване на група</vt:lpstr>
      <vt:lpstr>Създаване на група</vt:lpstr>
      <vt:lpstr>Създаване на група</vt:lpstr>
      <vt:lpstr>Елементи на групата</vt:lpstr>
      <vt:lpstr>Промяна на името на групата</vt:lpstr>
      <vt:lpstr>Промяна на името на групата</vt:lpstr>
      <vt:lpstr>Правила за сигурност в интернет</vt:lpstr>
      <vt:lpstr>Основни правила за сигурност в интернет (1)</vt:lpstr>
      <vt:lpstr>Основни правила за сигурност в интернет (2)</vt:lpstr>
      <vt:lpstr>Основни правила за сигурност в интернет (3)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за комуникация в реално време. Правила за сигурност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822</cp:revision>
  <dcterms:created xsi:type="dcterms:W3CDTF">2018-05-23T13:08:44Z</dcterms:created>
  <dcterms:modified xsi:type="dcterms:W3CDTF">2025-08-30T09:15:14Z</dcterms:modified>
  <cp:category/>
</cp:coreProperties>
</file>